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9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0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1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9" r:id="rId1"/>
  </p:sldMasterIdLst>
  <p:sldIdLst>
    <p:sldId id="256" r:id="rId2"/>
    <p:sldId id="262" r:id="rId3"/>
    <p:sldId id="257" r:id="rId4"/>
    <p:sldId id="260" r:id="rId5"/>
    <p:sldId id="261" r:id="rId6"/>
    <p:sldId id="270" r:id="rId7"/>
    <p:sldId id="271" r:id="rId8"/>
    <p:sldId id="272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264" r:id="rId31"/>
    <p:sldId id="258" r:id="rId32"/>
    <p:sldId id="268" r:id="rId33"/>
    <p:sldId id="269" r:id="rId34"/>
    <p:sldId id="289" r:id="rId35"/>
    <p:sldId id="290" r:id="rId36"/>
    <p:sldId id="291" r:id="rId37"/>
    <p:sldId id="293" r:id="rId38"/>
    <p:sldId id="259" r:id="rId39"/>
    <p:sldId id="265" r:id="rId40"/>
    <p:sldId id="266" r:id="rId41"/>
    <p:sldId id="274" r:id="rId42"/>
    <p:sldId id="275" r:id="rId43"/>
    <p:sldId id="276" r:id="rId44"/>
    <p:sldId id="279" r:id="rId45"/>
    <p:sldId id="280" r:id="rId46"/>
    <p:sldId id="282" r:id="rId47"/>
    <p:sldId id="281" r:id="rId48"/>
    <p:sldId id="284" r:id="rId49"/>
    <p:sldId id="285" r:id="rId50"/>
    <p:sldId id="316" r:id="rId51"/>
    <p:sldId id="286" r:id="rId52"/>
    <p:sldId id="263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2" d="100"/>
          <a:sy n="72" d="100"/>
        </p:scale>
        <p:origin x="28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Medien als Informationsquellen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Internet</c:v>
                </c:pt>
              </c:strCache>
            </c:strRef>
          </c:tx>
          <c:spPr>
            <a:ln w="50800" cap="rnd" cmpd="sng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76200">
                <a:solidFill>
                  <a:schemeClr val="accent1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Tabelle1!$B$2:$B$10</c:f>
              <c:numCache>
                <c:formatCode>General</c:formatCode>
                <c:ptCount val="9"/>
                <c:pt idx="0">
                  <c:v>28</c:v>
                </c:pt>
                <c:pt idx="1">
                  <c:v>37</c:v>
                </c:pt>
                <c:pt idx="2">
                  <c:v>43</c:v>
                </c:pt>
                <c:pt idx="3">
                  <c:v>51</c:v>
                </c:pt>
                <c:pt idx="4">
                  <c:v>57</c:v>
                </c:pt>
                <c:pt idx="5">
                  <c:v>61</c:v>
                </c:pt>
                <c:pt idx="6">
                  <c:v>62</c:v>
                </c:pt>
                <c:pt idx="7">
                  <c:v>64</c:v>
                </c:pt>
                <c:pt idx="8">
                  <c:v>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F4F-41DA-8A67-A619A51D9D9D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Fernsehen</c:v>
                </c:pt>
              </c:strCache>
            </c:strRef>
          </c:tx>
          <c:spPr>
            <a:ln w="508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76200">
                <a:solidFill>
                  <a:schemeClr val="accent2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Tabelle1!$C$2:$C$10</c:f>
              <c:numCache>
                <c:formatCode>General</c:formatCode>
                <c:ptCount val="9"/>
                <c:pt idx="0">
                  <c:v>73</c:v>
                </c:pt>
                <c:pt idx="1">
                  <c:v>73</c:v>
                </c:pt>
                <c:pt idx="2">
                  <c:v>69</c:v>
                </c:pt>
                <c:pt idx="3">
                  <c:v>64</c:v>
                </c:pt>
                <c:pt idx="4">
                  <c:v>63</c:v>
                </c:pt>
                <c:pt idx="5">
                  <c:v>62</c:v>
                </c:pt>
                <c:pt idx="6">
                  <c:v>62</c:v>
                </c:pt>
                <c:pt idx="7">
                  <c:v>62</c:v>
                </c:pt>
                <c:pt idx="8">
                  <c:v>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F4F-41DA-8A67-A619A51D9D9D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Zeitungen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Tabelle1!$D$2:$D$10</c:f>
              <c:numCache>
                <c:formatCode>General</c:formatCode>
                <c:ptCount val="9"/>
                <c:pt idx="0">
                  <c:v>61</c:v>
                </c:pt>
                <c:pt idx="1">
                  <c:v>60</c:v>
                </c:pt>
                <c:pt idx="2">
                  <c:v>53</c:v>
                </c:pt>
                <c:pt idx="3">
                  <c:v>50</c:v>
                </c:pt>
                <c:pt idx="4">
                  <c:v>49</c:v>
                </c:pt>
                <c:pt idx="5">
                  <c:v>48</c:v>
                </c:pt>
                <c:pt idx="6">
                  <c:v>48</c:v>
                </c:pt>
                <c:pt idx="7">
                  <c:v>47</c:v>
                </c:pt>
                <c:pt idx="8">
                  <c:v>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F4F-41DA-8A67-A619A51D9D9D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Zeitschriften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Tabelle1!$E$2:$E$10</c:f>
              <c:numCache>
                <c:formatCode>General</c:formatCode>
                <c:ptCount val="9"/>
                <c:pt idx="0">
                  <c:v>44</c:v>
                </c:pt>
                <c:pt idx="1">
                  <c:v>43</c:v>
                </c:pt>
                <c:pt idx="2">
                  <c:v>40</c:v>
                </c:pt>
                <c:pt idx="3">
                  <c:v>38</c:v>
                </c:pt>
                <c:pt idx="4">
                  <c:v>37</c:v>
                </c:pt>
                <c:pt idx="5">
                  <c:v>35</c:v>
                </c:pt>
                <c:pt idx="6">
                  <c:v>35</c:v>
                </c:pt>
                <c:pt idx="7">
                  <c:v>34</c:v>
                </c:pt>
                <c:pt idx="8">
                  <c:v>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F4F-41DA-8A67-A619A51D9D9D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Radio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Tabelle1!$F$2:$F$10</c:f>
              <c:numCache>
                <c:formatCode>General</c:formatCode>
                <c:ptCount val="9"/>
                <c:pt idx="0">
                  <c:v>32</c:v>
                </c:pt>
                <c:pt idx="1">
                  <c:v>34</c:v>
                </c:pt>
                <c:pt idx="2">
                  <c:v>32</c:v>
                </c:pt>
                <c:pt idx="3">
                  <c:v>30</c:v>
                </c:pt>
                <c:pt idx="4">
                  <c:v>29</c:v>
                </c:pt>
                <c:pt idx="5">
                  <c:v>29</c:v>
                </c:pt>
                <c:pt idx="6">
                  <c:v>30</c:v>
                </c:pt>
                <c:pt idx="7">
                  <c:v>30</c:v>
                </c:pt>
                <c:pt idx="8">
                  <c:v>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F4F-41DA-8A67-A619A51D9D9D}"/>
            </c:ext>
          </c:extLst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Spezifische Zeitschriften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Tabelle1!$G$2:$G$10</c:f>
              <c:numCache>
                <c:formatCode>General</c:formatCode>
                <c:ptCount val="9"/>
                <c:pt idx="0">
                  <c:v>26</c:v>
                </c:pt>
                <c:pt idx="1">
                  <c:v>24</c:v>
                </c:pt>
                <c:pt idx="2">
                  <c:v>23</c:v>
                </c:pt>
                <c:pt idx="3">
                  <c:v>23</c:v>
                </c:pt>
                <c:pt idx="4">
                  <c:v>22</c:v>
                </c:pt>
                <c:pt idx="5">
                  <c:v>20</c:v>
                </c:pt>
                <c:pt idx="6">
                  <c:v>20</c:v>
                </c:pt>
                <c:pt idx="7">
                  <c:v>19</c:v>
                </c:pt>
                <c:pt idx="8">
                  <c:v>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F4F-41DA-8A67-A619A51D9D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03014920"/>
        <c:axId val="703016232"/>
      </c:lineChart>
      <c:catAx>
        <c:axId val="703014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03016232"/>
        <c:crosses val="autoZero"/>
        <c:auto val="1"/>
        <c:lblAlgn val="ctr"/>
        <c:lblOffset val="100"/>
        <c:noMultiLvlLbl val="0"/>
      </c:catAx>
      <c:valAx>
        <c:axId val="70301623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03014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81100783597702464"/>
          <c:y val="0.22686608119157825"/>
          <c:w val="0.17812259880558409"/>
          <c:h val="0.772808731475238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Pandora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11521398798661502"/>
          <c:y val="0.13532067222039518"/>
          <c:w val="0.85249544592069837"/>
          <c:h val="0.751191622560977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Umsatz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Tabelle1!$A$2:$A$4</c:f>
              <c:numCache>
                <c:formatCode>General</c:formatCode>
                <c:ptCount val="3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</c:numCache>
            </c:num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267</c:v>
                </c:pt>
                <c:pt idx="1">
                  <c:v>410</c:v>
                </c:pt>
                <c:pt idx="2">
                  <c:v>638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2B-4C75-B1C1-5D93F7506293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Nettoeinkommen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Tabelle1!$A$2:$A$4</c:f>
              <c:numCache>
                <c:formatCode>General</c:formatCode>
                <c:ptCount val="3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</c:numCache>
            </c:numRef>
          </c:cat>
          <c:val>
            <c:numRef>
              <c:f>Tabelle1!$C$2:$C$4</c:f>
              <c:numCache>
                <c:formatCode>General</c:formatCode>
                <c:ptCount val="3"/>
                <c:pt idx="0">
                  <c:v>-9</c:v>
                </c:pt>
                <c:pt idx="1">
                  <c:v>-36</c:v>
                </c:pt>
                <c:pt idx="2">
                  <c:v>-41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2B-4C75-B1C1-5D93F75062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1546208"/>
        <c:axId val="401546536"/>
      </c:barChart>
      <c:catAx>
        <c:axId val="401546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1546536"/>
        <c:crosses val="autoZero"/>
        <c:auto val="1"/>
        <c:lblAlgn val="ctr"/>
        <c:lblOffset val="100"/>
        <c:noMultiLvlLbl val="0"/>
      </c:catAx>
      <c:valAx>
        <c:axId val="401546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15462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 err="1"/>
              <a:t>Netflix</a:t>
            </a:r>
            <a:endParaRPr lang="de-DE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Umsatz in Mio. $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Tabelle1!$A$2:$A$5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1000</c:v>
                </c:pt>
                <c:pt idx="1">
                  <c:v>1175</c:v>
                </c:pt>
                <c:pt idx="2">
                  <c:v>1486</c:v>
                </c:pt>
                <c:pt idx="3">
                  <c:v>1820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57-4D74-8055-69ADC904AD34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ettoeinkommen in Mio. $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Tabelle1!$A$2:$A$5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2.7</c:v>
                </c:pt>
                <c:pt idx="1">
                  <c:v>48.4</c:v>
                </c:pt>
                <c:pt idx="2">
                  <c:v>83.4</c:v>
                </c:pt>
                <c:pt idx="3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57-4D74-8055-69ADC904A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9968600"/>
        <c:axId val="179966960"/>
      </c:barChart>
      <c:catAx>
        <c:axId val="179968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79966960"/>
        <c:crosses val="autoZero"/>
        <c:auto val="1"/>
        <c:lblAlgn val="ctr"/>
        <c:lblOffset val="100"/>
        <c:noMultiLvlLbl val="0"/>
      </c:catAx>
      <c:valAx>
        <c:axId val="179966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79968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Internet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Anteil der Nutzer in %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6.6252473347590699E-2"/>
                  <c:y val="4.086099493994720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3925968332772022E-2"/>
                      <c:h val="9.809557428083040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D9F0-4A77-93C5-03C40714A7EB}"/>
                </c:ext>
              </c:extLst>
            </c:dLbl>
            <c:dLbl>
              <c:idx val="1"/>
              <c:layout>
                <c:manualLayout>
                  <c:x val="-5.837583007302876E-2"/>
                  <c:y val="4.086099493994720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D9F0-4A77-93C5-03C40714A7EB}"/>
                </c:ext>
              </c:extLst>
            </c:dLbl>
            <c:dLbl>
              <c:idx val="2"/>
              <c:layout>
                <c:manualLayout>
                  <c:x val="-5.9306972695408348E-2"/>
                  <c:y val="4.086099493994726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D9F0-4A77-93C5-03C40714A7EB}"/>
                </c:ext>
              </c:extLst>
            </c:dLbl>
            <c:dLbl>
              <c:idx val="3"/>
              <c:layout>
                <c:manualLayout>
                  <c:x val="-5.9168175614372896E-2"/>
                  <c:y val="4.086099493994720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9F0-4A77-93C5-03C40714A7EB}"/>
                </c:ext>
              </c:extLst>
            </c:dLbl>
            <c:dLbl>
              <c:idx val="4"/>
              <c:layout>
                <c:manualLayout>
                  <c:x val="-3.5647716979272784E-2"/>
                  <c:y val="4.669827993136823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9F0-4A77-93C5-03C40714A7EB}"/>
                </c:ext>
              </c:extLst>
            </c:dLbl>
            <c:dLbl>
              <c:idx val="5"/>
              <c:layout>
                <c:manualLayout>
                  <c:x val="-6.6252473347590699E-2"/>
                  <c:y val="3.502370994852612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9299398964923509E-2"/>
                      <c:h val="6.307186433230423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D9F0-4A77-93C5-03C40714A7EB}"/>
                </c:ext>
              </c:extLst>
            </c:dLbl>
            <c:dLbl>
              <c:idx val="6"/>
              <c:layout>
                <c:manualLayout>
                  <c:x val="-6.0000958100585623E-2"/>
                  <c:y val="3.502370994852617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9F0-4A77-93C5-03C40714A7EB}"/>
                </c:ext>
              </c:extLst>
            </c:dLbl>
            <c:dLbl>
              <c:idx val="7"/>
              <c:layout>
                <c:manualLayout>
                  <c:x val="-5.229844869671909E-2"/>
                  <c:y val="3.502370994852612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9F0-4A77-93C5-03C40714A7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noFill/>
                    </a:ln>
                    <a:effectLst/>
                  </c:spPr>
                </c15:leaderLines>
              </c:ext>
            </c:extLst>
          </c:dLbls>
          <c:cat>
            <c:numRef>
              <c:f>Tabelle1!$A$2:$A$9</c:f>
              <c:numCache>
                <c:formatCode>General</c:formatCode>
                <c:ptCount val="8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2014</c:v>
                </c:pt>
                <c:pt idx="7">
                  <c:v>2015</c:v>
                </c:pt>
              </c:numCache>
            </c:numRef>
          </c:cat>
          <c:val>
            <c:numRef>
              <c:f>Tabelle1!$B$2:$B$9</c:f>
              <c:numCache>
                <c:formatCode>General</c:formatCode>
                <c:ptCount val="8"/>
                <c:pt idx="0">
                  <c:v>41.7</c:v>
                </c:pt>
                <c:pt idx="1">
                  <c:v>52.7</c:v>
                </c:pt>
                <c:pt idx="2">
                  <c:v>58.2</c:v>
                </c:pt>
                <c:pt idx="3">
                  <c:v>65.099999999999994</c:v>
                </c:pt>
                <c:pt idx="4">
                  <c:v>72</c:v>
                </c:pt>
                <c:pt idx="5">
                  <c:v>75.599999999999994</c:v>
                </c:pt>
                <c:pt idx="6">
                  <c:v>76.8</c:v>
                </c:pt>
                <c:pt idx="7">
                  <c:v>77.599999999999994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C00-4312-B48F-72D5F2F323D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05662336"/>
        <c:axId val="705665288"/>
      </c:lineChart>
      <c:catAx>
        <c:axId val="705662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05665288"/>
        <c:crosses val="autoZero"/>
        <c:auto val="1"/>
        <c:lblAlgn val="ctr"/>
        <c:lblOffset val="100"/>
        <c:noMultiLvlLbl val="0"/>
      </c:catAx>
      <c:valAx>
        <c:axId val="705665288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05662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Nutzung in Minuten pro Tag im Durschnitt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5.8873517857192498E-2"/>
                  <c:y val="3.239264054046784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FAC-4BFA-BF77-387EAADF9F65}"/>
                </c:ext>
              </c:extLst>
            </c:dLbl>
            <c:dLbl>
              <c:idx val="1"/>
              <c:layout>
                <c:manualLayout>
                  <c:x val="-4.9373190444554509E-2"/>
                  <c:y val="2.944785503678894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FAC-4BFA-BF77-387EAADF9F65}"/>
                </c:ext>
              </c:extLst>
            </c:dLbl>
            <c:dLbl>
              <c:idx val="2"/>
              <c:layout>
                <c:manualLayout>
                  <c:x val="-5.2916156552879026E-2"/>
                  <c:y val="3.828221154782552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FAC-4BFA-BF77-387EAADF9F65}"/>
                </c:ext>
              </c:extLst>
            </c:dLbl>
            <c:dLbl>
              <c:idx val="3"/>
              <c:layout>
                <c:manualLayout>
                  <c:x val="-4.7286604991047372E-2"/>
                  <c:y val="4.12269970515044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FAC-4BFA-BF77-387EAADF9F65}"/>
                </c:ext>
              </c:extLst>
            </c:dLbl>
            <c:dLbl>
              <c:idx val="4"/>
              <c:layout>
                <c:manualLayout>
                  <c:x val="-5.1302323974507479E-2"/>
                  <c:y val="4.122699705150453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FAC-4BFA-BF77-387EAADF9F65}"/>
                </c:ext>
              </c:extLst>
            </c:dLbl>
            <c:dLbl>
              <c:idx val="5"/>
              <c:layout>
                <c:manualLayout>
                  <c:x val="-5.231096933598979E-2"/>
                  <c:y val="4.417178255518342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FAC-4BFA-BF77-387EAADF9F65}"/>
                </c:ext>
              </c:extLst>
            </c:dLbl>
            <c:dLbl>
              <c:idx val="6"/>
              <c:layout>
                <c:manualLayout>
                  <c:x val="-5.8955321378635447E-2"/>
                  <c:y val="3.828221154782563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FAC-4BFA-BF77-387EAADF9F65}"/>
                </c:ext>
              </c:extLst>
            </c:dLbl>
            <c:dLbl>
              <c:idx val="7"/>
              <c:layout>
                <c:manualLayout>
                  <c:x val="-5.5653794789910081E-2"/>
                  <c:y val="3.828221154782563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FAC-4BFA-BF77-387EAADF9F6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Tabelle1!$A$2:$A$9</c:f>
              <c:numCache>
                <c:formatCode>General</c:formatCode>
                <c:ptCount val="8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2014</c:v>
                </c:pt>
                <c:pt idx="7">
                  <c:v>2015</c:v>
                </c:pt>
              </c:numCache>
            </c:numRef>
          </c:cat>
          <c:val>
            <c:numRef>
              <c:f>Tabelle1!$B$2:$B$9</c:f>
              <c:numCache>
                <c:formatCode>General</c:formatCode>
                <c:ptCount val="8"/>
                <c:pt idx="0">
                  <c:v>35</c:v>
                </c:pt>
                <c:pt idx="1">
                  <c:v>43</c:v>
                </c:pt>
                <c:pt idx="2">
                  <c:v>48</c:v>
                </c:pt>
                <c:pt idx="3">
                  <c:v>58</c:v>
                </c:pt>
                <c:pt idx="4">
                  <c:v>77</c:v>
                </c:pt>
                <c:pt idx="5">
                  <c:v>83</c:v>
                </c:pt>
                <c:pt idx="6">
                  <c:v>111</c:v>
                </c:pt>
                <c:pt idx="7">
                  <c:v>109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1AB-476B-BF67-BE2A462C682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424322080"/>
        <c:axId val="733119784"/>
      </c:lineChart>
      <c:catAx>
        <c:axId val="424322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33119784"/>
        <c:crosses val="autoZero"/>
        <c:auto val="1"/>
        <c:lblAlgn val="ctr"/>
        <c:lblOffset val="100"/>
        <c:noMultiLvlLbl val="0"/>
      </c:catAx>
      <c:valAx>
        <c:axId val="73311978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2432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  <a:p>
            <a:pPr>
              <a:defRPr/>
            </a:pPr>
            <a:endParaRPr lang="en-US"/>
          </a:p>
        </c:rich>
      </c:tx>
      <c:layout>
        <c:manualLayout>
          <c:xMode val="edge"/>
          <c:yMode val="edge"/>
          <c:x val="5.5389754691022169E-2"/>
          <c:y val="5.548266467654504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explosion val="12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DEAD-4EB5-A885-A3FEAED56246}"/>
              </c:ext>
            </c:extLst>
          </c:dPt>
          <c:dPt>
            <c:idx val="1"/>
            <c:bubble3D val="0"/>
            <c:explosion val="14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DEAD-4EB5-A885-A3FEAED56246}"/>
              </c:ext>
            </c:extLst>
          </c:dPt>
          <c:dPt>
            <c:idx val="2"/>
            <c:bubble3D val="0"/>
            <c:explosion val="13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EAD-4EB5-A885-A3FEAED56246}"/>
              </c:ext>
            </c:extLst>
          </c:dPt>
          <c:dPt>
            <c:idx val="3"/>
            <c:bubble3D val="0"/>
            <c:explosion val="13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DEAD-4EB5-A885-A3FEAED56246}"/>
              </c:ext>
            </c:extLst>
          </c:dPt>
          <c:dPt>
            <c:idx val="4"/>
            <c:bubble3D val="0"/>
            <c:explosion val="26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EAD-4EB5-A885-A3FEAED56246}"/>
              </c:ext>
            </c:extLst>
          </c:dPt>
          <c:dPt>
            <c:idx val="5"/>
            <c:bubble3D val="0"/>
            <c:explosion val="14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DEAD-4EB5-A885-A3FEAED56246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DEAD-4EB5-A885-A3FEAED56246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6-DEAD-4EB5-A885-A3FEAED56246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DEAD-4EB5-A885-A3FEAED56246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DEAD-4EB5-A885-A3FEAED56246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DEAD-4EB5-A885-A3FEAED56246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DEAD-4EB5-A885-A3FEAED56246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Tabelle1!$A$2:$A$7</c:f>
              <c:strCache>
                <c:ptCount val="6"/>
                <c:pt idx="0">
                  <c:v>Nur E-Books</c:v>
                </c:pt>
                <c:pt idx="1">
                  <c:v>Eher E-Books</c:v>
                </c:pt>
                <c:pt idx="2">
                  <c:v>Beides gleich oft</c:v>
                </c:pt>
                <c:pt idx="3">
                  <c:v>Eher gedruckte Bücher</c:v>
                </c:pt>
                <c:pt idx="4">
                  <c:v>Nur gedrückte Bücher</c:v>
                </c:pt>
                <c:pt idx="5">
                  <c:v>Weiß nicht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0.2</c:v>
                </c:pt>
                <c:pt idx="1">
                  <c:v>0.9</c:v>
                </c:pt>
                <c:pt idx="2">
                  <c:v>1.2</c:v>
                </c:pt>
                <c:pt idx="3">
                  <c:v>2.4</c:v>
                </c:pt>
                <c:pt idx="4">
                  <c:v>4.3</c:v>
                </c:pt>
                <c:pt idx="5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AD-4EB5-A885-A3FEAED56246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b="0" dirty="0"/>
              <a:t>CO2</a:t>
            </a:r>
            <a:r>
              <a:rPr lang="de-DE" baseline="0" dirty="0"/>
              <a:t> Verbrauch in der Herstellung des jeweiligen Mediums in kg</a:t>
            </a:r>
            <a:endParaRPr lang="de-DE" dirty="0"/>
          </a:p>
        </c:rich>
      </c:tx>
      <c:layout>
        <c:manualLayout>
          <c:xMode val="edge"/>
          <c:yMode val="edge"/>
          <c:x val="0.18965270645517138"/>
          <c:y val="3.5331230283911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2.4929492114471284E-2"/>
          <c:y val="0.15383921783599525"/>
          <c:w val="0.95812992125984253"/>
          <c:h val="0.5931716138006408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1 Exemplar</c:v>
                </c:pt>
              </c:strCache>
            </c:strRef>
          </c:tx>
          <c:spPr>
            <a:solidFill>
              <a:schemeClr val="accent1">
                <a:tint val="43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Tabelle1!$B$2:$B$3</c:f>
              <c:numCache>
                <c:formatCode>General</c:formatCode>
                <c:ptCount val="2"/>
                <c:pt idx="0">
                  <c:v>8</c:v>
                </c:pt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DA-42FE-AA17-170D4131368F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2 Exemplare</c:v>
                </c:pt>
              </c:strCache>
            </c:strRef>
          </c:tx>
          <c:spPr>
            <a:solidFill>
              <a:schemeClr val="accent1">
                <a:tint val="56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Tabelle1!$C$2:$C$3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6DA-42FE-AA17-170D4131368F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3 Exemplare</c:v>
                </c:pt>
              </c:strCache>
            </c:strRef>
          </c:tx>
          <c:spPr>
            <a:solidFill>
              <a:schemeClr val="accent1">
                <a:tint val="69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Tabelle1!$D$2:$D$3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6DA-42FE-AA17-170D4131368F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4 Exemplare</c:v>
                </c:pt>
              </c:strCache>
            </c:strRef>
          </c:tx>
          <c:spPr>
            <a:solidFill>
              <a:schemeClr val="accent1">
                <a:tint val="81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Tabelle1!$E$2:$E$3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6DA-42FE-AA17-170D4131368F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5 Exemplare</c:v>
                </c:pt>
              </c:strCache>
            </c:strRef>
          </c:tx>
          <c:spPr>
            <a:solidFill>
              <a:schemeClr val="accent1">
                <a:tint val="94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Tabelle1!$F$2:$F$3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6DA-42FE-AA17-170D4131368F}"/>
            </c:ext>
          </c:extLst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6 Exemplare</c:v>
                </c:pt>
              </c:strCache>
            </c:strRef>
          </c:tx>
          <c:spPr>
            <a:solidFill>
              <a:schemeClr val="accent1">
                <a:shade val="93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Tabelle1!$G$2:$G$3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6DA-42FE-AA17-170D4131368F}"/>
            </c:ext>
          </c:extLst>
        </c:ser>
        <c:ser>
          <c:idx val="6"/>
          <c:order val="6"/>
          <c:tx>
            <c:strRef>
              <c:f>Tabelle1!$H$1</c:f>
              <c:strCache>
                <c:ptCount val="1"/>
                <c:pt idx="0">
                  <c:v>7 Exemplare</c:v>
                </c:pt>
              </c:strCache>
            </c:strRef>
          </c:tx>
          <c:spPr>
            <a:solidFill>
              <a:schemeClr val="accent1">
                <a:shade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Tabelle1!$H$2:$H$3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6DA-42FE-AA17-170D4131368F}"/>
            </c:ext>
          </c:extLst>
        </c:ser>
        <c:ser>
          <c:idx val="7"/>
          <c:order val="7"/>
          <c:tx>
            <c:strRef>
              <c:f>Tabelle1!$I$1</c:f>
              <c:strCache>
                <c:ptCount val="1"/>
                <c:pt idx="0">
                  <c:v>8 Exemplare</c:v>
                </c:pt>
              </c:strCache>
            </c:strRef>
          </c:tx>
          <c:spPr>
            <a:solidFill>
              <a:schemeClr val="accent1">
                <a:shade val="68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Tabelle1!$I$2:$I$3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B6DA-42FE-AA17-170D4131368F}"/>
            </c:ext>
          </c:extLst>
        </c:ser>
        <c:ser>
          <c:idx val="8"/>
          <c:order val="8"/>
          <c:tx>
            <c:strRef>
              <c:f>Tabelle1!$J$1</c:f>
              <c:strCache>
                <c:ptCount val="1"/>
                <c:pt idx="0">
                  <c:v>9 Exemplare</c:v>
                </c:pt>
              </c:strCache>
            </c:strRef>
          </c:tx>
          <c:spPr>
            <a:solidFill>
              <a:schemeClr val="accent1">
                <a:shade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Tabelle1!$J$2:$J$3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6DA-42FE-AA17-170D4131368F}"/>
            </c:ext>
          </c:extLst>
        </c:ser>
        <c:ser>
          <c:idx val="9"/>
          <c:order val="9"/>
          <c:tx>
            <c:strRef>
              <c:f>Tabelle1!$K$1</c:f>
              <c:strCache>
                <c:ptCount val="1"/>
                <c:pt idx="0">
                  <c:v>10 Exemplare</c:v>
                </c:pt>
              </c:strCache>
            </c:strRef>
          </c:tx>
          <c:spPr>
            <a:solidFill>
              <a:schemeClr val="accent1">
                <a:shade val="42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Tabelle1!$K$2:$K$3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B6DA-42FE-AA17-170D413136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3892584"/>
        <c:axId val="133891928"/>
      </c:barChart>
      <c:catAx>
        <c:axId val="133892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33891928"/>
        <c:crosses val="autoZero"/>
        <c:auto val="1"/>
        <c:lblAlgn val="ctr"/>
        <c:lblOffset val="100"/>
        <c:noMultiLvlLbl val="0"/>
      </c:catAx>
      <c:valAx>
        <c:axId val="133891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33892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5278004918154948"/>
          <c:w val="0.56545893719806761"/>
          <c:h val="9.42231053925830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Das Alter von Nutzern</a:t>
            </a:r>
            <a:r>
              <a:rPr lang="de-DE" baseline="0" dirty="0"/>
              <a:t> </a:t>
            </a:r>
            <a:r>
              <a:rPr lang="de-DE" dirty="0"/>
              <a:t>von Streaming Diensten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14-29 Jahre</c:v>
                </c:pt>
                <c:pt idx="1">
                  <c:v>30-49 Jahre</c:v>
                </c:pt>
                <c:pt idx="2">
                  <c:v>50-64 Jahre</c:v>
                </c:pt>
                <c:pt idx="3">
                  <c:v>65 Jahre und älter</c:v>
                </c:pt>
              </c:strCache>
            </c:strRef>
          </c:cat>
          <c:val>
            <c:numRef>
              <c:f>Tabelle1!$B$2:$B$5</c:f>
              <c:numCache>
                <c:formatCode>0%</c:formatCode>
                <c:ptCount val="4"/>
                <c:pt idx="0">
                  <c:v>0.92</c:v>
                </c:pt>
                <c:pt idx="1">
                  <c:v>0.91</c:v>
                </c:pt>
                <c:pt idx="2">
                  <c:v>0.63</c:v>
                </c:pt>
                <c:pt idx="3">
                  <c:v>0.27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BA-42A1-8B11-D919F63484F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74395368"/>
        <c:axId val="174402584"/>
      </c:barChart>
      <c:catAx>
        <c:axId val="174395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74402584"/>
        <c:crosses val="autoZero"/>
        <c:auto val="1"/>
        <c:lblAlgn val="ctr"/>
        <c:lblOffset val="100"/>
        <c:noMultiLvlLbl val="0"/>
      </c:catAx>
      <c:valAx>
        <c:axId val="17440258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743953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Welche Endgeräte werden für Videostreams genutzt?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PC/Laptop</c:v>
                </c:pt>
                <c:pt idx="1">
                  <c:v>Fernsehgerät /SmartTV</c:v>
                </c:pt>
                <c:pt idx="2">
                  <c:v>Smartphone</c:v>
                </c:pt>
                <c:pt idx="3">
                  <c:v>Tablet 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73</c:v>
                </c:pt>
                <c:pt idx="1">
                  <c:v>71</c:v>
                </c:pt>
                <c:pt idx="2">
                  <c:v>64</c:v>
                </c:pt>
                <c:pt idx="3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75-4F10-8CA0-39F7CAB5947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366138856"/>
        <c:axId val="366139184"/>
      </c:barChart>
      <c:catAx>
        <c:axId val="366138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66139184"/>
        <c:crosses val="autoZero"/>
        <c:auto val="1"/>
        <c:lblAlgn val="ctr"/>
        <c:lblOffset val="100"/>
        <c:noMultiLvlLbl val="0"/>
      </c:catAx>
      <c:valAx>
        <c:axId val="366139184"/>
        <c:scaling>
          <c:orientation val="minMax"/>
          <c:max val="100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661388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Weshalb nutzen Sie keine Streamig-Dienste?</a:t>
            </a:r>
          </a:p>
        </c:rich>
      </c:tx>
      <c:layout>
        <c:manualLayout>
          <c:xMode val="edge"/>
          <c:yMode val="edge"/>
          <c:x val="1.7617920730383884E-2"/>
          <c:y val="9.89143732636155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3295129251086763"/>
          <c:y val="0.17389204406846065"/>
          <c:w val="0.76105647145669286"/>
          <c:h val="0.7705452281898850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Prozentanteil der Gründe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Tabelle1!$A$2:$A$11</c:f>
              <c:strCache>
                <c:ptCount val="10"/>
                <c:pt idx="0">
                  <c:v>Der Preis ist mir zu hoch</c:v>
                </c:pt>
                <c:pt idx="1">
                  <c:v>Die Bedienung ist mir zu kompliziert</c:v>
                </c:pt>
                <c:pt idx="2">
                  <c:v>Die Anmeldung ist mir zu kompliziert</c:v>
                </c:pt>
                <c:pt idx="3">
                  <c:v>Unzureichende Übertragungsqualität</c:v>
                </c:pt>
                <c:pt idx="4">
                  <c:v>Ich möchte Musik- oder Filmtitel gern besitzen</c:v>
                </c:pt>
                <c:pt idx="5">
                  <c:v>Ich kenne keine Streaming-Anbieter</c:v>
                </c:pt>
                <c:pt idx="6">
                  <c:v>Aus Datenschutzgründen</c:v>
                </c:pt>
                <c:pt idx="7">
                  <c:v>Zu kleine Auswahl an Musik- oder Filmtiteln</c:v>
                </c:pt>
                <c:pt idx="8">
                  <c:v>Sonstige Gründe</c:v>
                </c:pt>
                <c:pt idx="9">
                  <c:v>Weiß nicht/ keine Angabe</c:v>
                </c:pt>
              </c:strCache>
            </c:strRef>
          </c:cat>
          <c:val>
            <c:numRef>
              <c:f>Tabelle1!$B$2:$B$11</c:f>
              <c:numCache>
                <c:formatCode>0%</c:formatCode>
                <c:ptCount val="10"/>
                <c:pt idx="0">
                  <c:v>0.32</c:v>
                </c:pt>
                <c:pt idx="1">
                  <c:v>0.27</c:v>
                </c:pt>
                <c:pt idx="2">
                  <c:v>0.22</c:v>
                </c:pt>
                <c:pt idx="3">
                  <c:v>0.19</c:v>
                </c:pt>
                <c:pt idx="4">
                  <c:v>0.13</c:v>
                </c:pt>
                <c:pt idx="5">
                  <c:v>0.11</c:v>
                </c:pt>
                <c:pt idx="6">
                  <c:v>0.08</c:v>
                </c:pt>
                <c:pt idx="7">
                  <c:v>0.03</c:v>
                </c:pt>
                <c:pt idx="8">
                  <c:v>0.27</c:v>
                </c:pt>
                <c:pt idx="9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72-4585-B386-9D16B6256C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82141968"/>
        <c:axId val="482137704"/>
      </c:barChart>
      <c:catAx>
        <c:axId val="4821419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82137704"/>
        <c:crosses val="autoZero"/>
        <c:auto val="1"/>
        <c:lblAlgn val="ctr"/>
        <c:lblOffset val="100"/>
        <c:noMultiLvlLbl val="0"/>
      </c:catAx>
      <c:valAx>
        <c:axId val="4821377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82141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 err="1"/>
              <a:t>Spotify</a:t>
            </a:r>
            <a:endParaRPr lang="de-DE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7.6560039370078742E-2"/>
          <c:y val="0.17695071500057116"/>
          <c:w val="0.92031496062992124"/>
          <c:h val="0.8059281000290292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Umsatz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Tabelle1!$A$2:$A$6</c:f>
              <c:numCache>
                <c:formatCode>General</c:formatCode>
                <c:ptCount val="5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</c:numCache>
            </c:num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98</c:v>
                </c:pt>
                <c:pt idx="1">
                  <c:v>243</c:v>
                </c:pt>
                <c:pt idx="2">
                  <c:v>575</c:v>
                </c:pt>
                <c:pt idx="3">
                  <c:v>747</c:v>
                </c:pt>
                <c:pt idx="4">
                  <c:v>1300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3F-4621-822D-91116500820F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Nettoeinkommen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Tabelle1!$A$2:$A$6</c:f>
              <c:numCache>
                <c:formatCode>General</c:formatCode>
                <c:ptCount val="5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</c:numCache>
            </c:num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-38</c:v>
                </c:pt>
                <c:pt idx="1">
                  <c:v>-59</c:v>
                </c:pt>
                <c:pt idx="2">
                  <c:v>-78</c:v>
                </c:pt>
                <c:pt idx="3">
                  <c:v>-68</c:v>
                </c:pt>
                <c:pt idx="4">
                  <c:v>-197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43F-4621-822D-9111650082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497551008"/>
        <c:axId val="497555272"/>
      </c:barChart>
      <c:catAx>
        <c:axId val="497551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97555272"/>
        <c:crosses val="autoZero"/>
        <c:auto val="1"/>
        <c:lblAlgn val="ctr"/>
        <c:lblOffset val="100"/>
        <c:noMultiLvlLbl val="0"/>
      </c:catAx>
      <c:valAx>
        <c:axId val="497555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97551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0.00813</cdr:x>
      <cdr:y>0.04576</cdr:y>
    </cdr:from>
    <cdr:to>
      <cdr:x>0.0942</cdr:x>
      <cdr:y>0.11223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85531" y="199118"/>
          <a:ext cx="905069" cy="28924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de-DE" sz="1100" b="1" dirty="0"/>
            <a:t>%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18.11.2016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731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18.11.2016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2213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18.11.2016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711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18.11.2016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0714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18.11.2016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3097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18.11.2016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93880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18.11.2016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10692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18.11.2016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82532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18.11.2016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3507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18.11.2016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5149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18.11.2016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6758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18.11.2016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4275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18.11.2016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6550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18.11.2016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4207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18.11.2016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4021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18.11.2016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325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18.11.2016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1131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4E3B47D-FC20-4E99-B7E2-718699ECBB23}" type="datetimeFigureOut">
              <a:rPr lang="de-DE" smtClean="0"/>
              <a:t>18.11.2016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836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  <p:sldLayoutId id="214748382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Medienwandel im 21.Jahrhundert </a:t>
            </a:r>
            <a:b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Eine Bestandsaufnahme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291848"/>
            <a:ext cx="9144000" cy="1655762"/>
          </a:xfrm>
        </p:spPr>
        <p:txBody>
          <a:bodyPr>
            <a:normAutofit/>
          </a:bodyPr>
          <a:lstStyle/>
          <a:p>
            <a:r>
              <a:rPr lang="de-DE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Die Veränderung der Mediennutzung</a:t>
            </a:r>
          </a:p>
        </p:txBody>
      </p:sp>
    </p:spTree>
    <p:extLst>
      <p:ext uri="{BB962C8B-B14F-4D97-AF65-F5344CB8AC3E}">
        <p14:creationId xmlns:p14="http://schemas.microsoft.com/office/powerpoint/2010/main" val="1614770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Vorteile gedruckte Zeitungen</a:t>
            </a:r>
          </a:p>
          <a:p>
            <a:endParaRPr lang="de-DE" dirty="0"/>
          </a:p>
          <a:p>
            <a:r>
              <a:rPr lang="de-DE" dirty="0"/>
              <a:t>Nachteile Online Zeitungen 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Zeitung,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308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Leser nicht bereit Geld zu zahlen</a:t>
            </a:r>
          </a:p>
          <a:p>
            <a:r>
              <a:rPr lang="de-DE" dirty="0"/>
              <a:t>Kostenlose Webseiten</a:t>
            </a:r>
          </a:p>
          <a:p>
            <a:r>
              <a:rPr lang="de-DE" dirty="0"/>
              <a:t>Geld durch Werbeeinnahmen </a:t>
            </a:r>
          </a:p>
          <a:p>
            <a:r>
              <a:rPr lang="de-DE" dirty="0"/>
              <a:t>Einnahmen reichen nur für Teil der Redaktion</a:t>
            </a:r>
          </a:p>
          <a:p>
            <a:r>
              <a:rPr lang="de-DE" dirty="0"/>
              <a:t>Journalisten keine Experten mehr, kaum noch gebraucht</a:t>
            </a:r>
          </a:p>
          <a:p>
            <a:r>
              <a:rPr lang="de-DE" dirty="0"/>
              <a:t>Blogs von Fachleuten, Autoren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Zeitung,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8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Zukunft/ Fazit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Zeitung,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204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Zeitung,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0" y="2109787"/>
            <a:ext cx="4381500" cy="2638425"/>
          </a:xfrm>
          <a:prstGeom prst="rect">
            <a:avLst/>
          </a:prstGeom>
        </p:spPr>
      </p:pic>
      <p:cxnSp>
        <p:nvCxnSpPr>
          <p:cNvPr id="6" name="Gerade Verbindung mit Pfeil 5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391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Zeitung,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0" y="1947862"/>
            <a:ext cx="4381500" cy="2962275"/>
          </a:xfrm>
          <a:prstGeom prst="rect">
            <a:avLst/>
          </a:prstGeom>
        </p:spPr>
      </p:pic>
      <p:cxnSp>
        <p:nvCxnSpPr>
          <p:cNvPr id="6" name="Gerade Verbindung mit Pfeil 5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7815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Zeitung,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599" y="1572257"/>
            <a:ext cx="5052291" cy="5135886"/>
          </a:xfrm>
          <a:prstGeom prst="rect">
            <a:avLst/>
          </a:prstGeom>
        </p:spPr>
      </p:pic>
      <p:cxnSp>
        <p:nvCxnSpPr>
          <p:cNvPr id="6" name="Gerade Verbindung mit Pfeil 5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73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Zeitung,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00" y="1738312"/>
            <a:ext cx="5257800" cy="3381375"/>
          </a:xfrm>
          <a:prstGeom prst="rect">
            <a:avLst/>
          </a:prstGeom>
        </p:spPr>
      </p:pic>
      <p:cxnSp>
        <p:nvCxnSpPr>
          <p:cNvPr id="6" name="Gerade Verbindung mit Pfeil 5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002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Vorteile Internetfernsehen</a:t>
            </a:r>
          </a:p>
          <a:p>
            <a:r>
              <a:rPr lang="de-DE" dirty="0"/>
              <a:t>Nachteile Standardfernsehen</a:t>
            </a:r>
          </a:p>
          <a:p>
            <a:endParaRPr lang="de-DE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Fernsehen</a:t>
            </a:r>
            <a:br>
              <a:rPr lang="de-DE" dirty="0"/>
            </a:br>
            <a:r>
              <a:rPr lang="de-DE" sz="2000" dirty="0"/>
              <a:t>Zeitung,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134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Inhalte ständig verfügbar</a:t>
            </a:r>
          </a:p>
          <a:p>
            <a:r>
              <a:rPr lang="de-DE" dirty="0"/>
              <a:t>Gratis oder kostenpflichtig</a:t>
            </a:r>
          </a:p>
          <a:p>
            <a:r>
              <a:rPr lang="de-DE" dirty="0"/>
              <a:t>Wann, so oft man möchte anschauen</a:t>
            </a:r>
          </a:p>
          <a:p>
            <a:r>
              <a:rPr lang="de-DE" dirty="0"/>
              <a:t>Unterbrechen, abbrechen, später </a:t>
            </a:r>
            <a:r>
              <a:rPr lang="de-DE" dirty="0" err="1"/>
              <a:t>fortzsetzen</a:t>
            </a:r>
            <a:endParaRPr lang="de-DE" dirty="0"/>
          </a:p>
          <a:p>
            <a:r>
              <a:rPr lang="de-DE" dirty="0"/>
              <a:t>Nicht auf das Fernsehprogramm warten</a:t>
            </a:r>
          </a:p>
          <a:p>
            <a:r>
              <a:rPr lang="de-DE" dirty="0"/>
              <a:t>Herunterladen und abspeichern</a:t>
            </a:r>
          </a:p>
          <a:p>
            <a:r>
              <a:rPr lang="de-DE" dirty="0"/>
              <a:t>Nur interessante Beiträge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Zeitung,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401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Zusätzlicher Markt</a:t>
            </a:r>
          </a:p>
          <a:p>
            <a:r>
              <a:rPr lang="de-DE" dirty="0"/>
              <a:t>Mehr Rechte</a:t>
            </a:r>
          </a:p>
          <a:p>
            <a:r>
              <a:rPr lang="de-DE" dirty="0"/>
              <a:t>Aktueller, schneller. Interaktiver, vielseitiger</a:t>
            </a:r>
          </a:p>
          <a:p>
            <a:r>
              <a:rPr lang="de-DE" dirty="0"/>
              <a:t>Abspielgerät nicht nötig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Zeitung,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697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2108718"/>
            <a:ext cx="10018713" cy="3682483"/>
          </a:xfrm>
        </p:spPr>
        <p:txBody>
          <a:bodyPr/>
          <a:lstStyle/>
          <a:p>
            <a:endParaRPr lang="de-DE" dirty="0"/>
          </a:p>
          <a:p>
            <a:r>
              <a:rPr lang="de-DE" dirty="0"/>
              <a:t>Zeitung, Fernsehen, Radio                    </a:t>
            </a:r>
            <a:r>
              <a:rPr lang="de-DE" dirty="0">
                <a:sym typeface="Wingdings" panose="05000000000000000000" pitchFamily="2" charset="2"/>
              </a:rPr>
              <a:t>Internet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/>
              <a:t>Bücher </a:t>
            </a:r>
            <a:r>
              <a:rPr lang="de-DE" dirty="0">
                <a:sym typeface="Wingdings" panose="05000000000000000000" pitchFamily="2" charset="2"/>
              </a:rPr>
              <a:t>                E-Books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/>
              <a:t>Physische Medien (</a:t>
            </a:r>
            <a:r>
              <a:rPr lang="de-DE" dirty="0" err="1"/>
              <a:t>DVD´s</a:t>
            </a:r>
            <a:r>
              <a:rPr lang="de-DE" dirty="0"/>
              <a:t>, </a:t>
            </a:r>
            <a:r>
              <a:rPr lang="de-DE" dirty="0" err="1"/>
              <a:t>CD´s</a:t>
            </a:r>
            <a:r>
              <a:rPr lang="de-DE" dirty="0"/>
              <a:t>) </a:t>
            </a:r>
            <a:r>
              <a:rPr lang="de-DE" dirty="0">
                <a:sym typeface="Wingdings" panose="05000000000000000000" pitchFamily="2" charset="2"/>
              </a:rPr>
              <a:t>                 </a:t>
            </a:r>
            <a:r>
              <a:rPr lang="de-DE" dirty="0" err="1">
                <a:sym typeface="Wingdings" panose="05000000000000000000" pitchFamily="2" charset="2"/>
              </a:rPr>
              <a:t>VoD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Youtube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Netflix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endParaRPr lang="de-DE" dirty="0"/>
          </a:p>
        </p:txBody>
      </p:sp>
      <p:cxnSp>
        <p:nvCxnSpPr>
          <p:cNvPr id="4" name="Gerade Verbindung mit Pfeil 3"/>
          <p:cNvCxnSpPr/>
          <p:nvPr/>
        </p:nvCxnSpPr>
        <p:spPr>
          <a:xfrm>
            <a:off x="5979079" y="4991686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/>
          <p:cNvCxnSpPr/>
          <p:nvPr/>
        </p:nvCxnSpPr>
        <p:spPr>
          <a:xfrm>
            <a:off x="2832361" y="3963151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/>
          <p:cNvCxnSpPr/>
          <p:nvPr/>
        </p:nvCxnSpPr>
        <p:spPr>
          <a:xfrm>
            <a:off x="5372009" y="2907374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788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Nachteile Internetfernsehen</a:t>
            </a:r>
          </a:p>
          <a:p>
            <a:r>
              <a:rPr lang="de-DE" dirty="0"/>
              <a:t>Vorteile Standardfernsehen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Zeitung,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651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Internet immer notwendig</a:t>
            </a:r>
          </a:p>
          <a:p>
            <a:r>
              <a:rPr lang="de-DE" dirty="0"/>
              <a:t>Computer, um Qualität zu garantieren</a:t>
            </a:r>
          </a:p>
          <a:p>
            <a:r>
              <a:rPr lang="de-DE" dirty="0"/>
              <a:t>Bild,- Tonqualität leiden</a:t>
            </a:r>
          </a:p>
          <a:p>
            <a:r>
              <a:rPr lang="de-DE" dirty="0"/>
              <a:t>Kleinere Bildgröße</a:t>
            </a:r>
          </a:p>
          <a:p>
            <a:r>
              <a:rPr lang="de-DE" dirty="0"/>
              <a:t>Weniger in Gruppen geschaut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Zeitung,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901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Zukunft/Fazit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Zeitung,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025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Zeitung,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965" y="1850570"/>
            <a:ext cx="6689408" cy="4598503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6" name="Gerade Verbindung mit Pfeil 5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737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Vorteile Internetradio</a:t>
            </a:r>
          </a:p>
          <a:p>
            <a:r>
              <a:rPr lang="de-DE" dirty="0"/>
              <a:t>Nachteile konventionelles Radio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Radio</a:t>
            </a:r>
            <a:br>
              <a:rPr lang="de-DE" dirty="0"/>
            </a:br>
            <a:r>
              <a:rPr lang="de-DE" sz="2000" dirty="0"/>
              <a:t>Zeitung,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688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Sendervielfalt</a:t>
            </a:r>
          </a:p>
          <a:p>
            <a:r>
              <a:rPr lang="de-DE" dirty="0"/>
              <a:t>Themenvielfalt</a:t>
            </a:r>
          </a:p>
          <a:p>
            <a:r>
              <a:rPr lang="de-DE" dirty="0"/>
              <a:t>Kostenlos</a:t>
            </a:r>
          </a:p>
          <a:p>
            <a:r>
              <a:rPr lang="de-DE" dirty="0"/>
              <a:t>Songs mitschneiden </a:t>
            </a:r>
            <a:r>
              <a:rPr lang="de-DE" dirty="0">
                <a:sym typeface="Wingdings" panose="05000000000000000000" pitchFamily="2" charset="2"/>
              </a:rPr>
              <a:t> neue, kostenlose Musik</a:t>
            </a:r>
            <a:endParaRPr lang="de-DE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Zeitung,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541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Internetverbindung, internetfähiges Gerät benötigt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Zeitung,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575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Zukunft/Fazit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Zeitung,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6127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Zeitung,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555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Zeitung,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563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Überblick	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967204" y="1924543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sz="2600" dirty="0"/>
          </a:p>
          <a:p>
            <a:r>
              <a:rPr lang="de-DE" sz="2600" dirty="0"/>
              <a:t>Medienwandel</a:t>
            </a:r>
          </a:p>
          <a:p>
            <a:pPr marL="0" indent="0">
              <a:buNone/>
            </a:pPr>
            <a:endParaRPr lang="de-DE" sz="2600" dirty="0"/>
          </a:p>
          <a:p>
            <a:r>
              <a:rPr lang="de-DE" sz="2600" dirty="0"/>
              <a:t>Vorteile</a:t>
            </a:r>
          </a:p>
          <a:p>
            <a:endParaRPr lang="de-DE" sz="2600" dirty="0"/>
          </a:p>
          <a:p>
            <a:r>
              <a:rPr lang="de-DE" sz="2600" dirty="0"/>
              <a:t>Gefahren</a:t>
            </a:r>
          </a:p>
          <a:p>
            <a:pPr marL="0" indent="0">
              <a:buNone/>
            </a:pPr>
            <a:endParaRPr lang="de-DE" sz="2600" dirty="0"/>
          </a:p>
          <a:p>
            <a:r>
              <a:rPr lang="de-DE" sz="2600" dirty="0"/>
              <a:t>Zukunftsaussichten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755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58955" y="118707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E-Book</a:t>
            </a:r>
            <a:endParaRPr lang="de-DE" sz="26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26906" y="2317413"/>
            <a:ext cx="10018713" cy="3124201"/>
          </a:xfrm>
        </p:spPr>
        <p:txBody>
          <a:bodyPr>
            <a:noAutofit/>
          </a:bodyPr>
          <a:lstStyle/>
          <a:p>
            <a:r>
              <a:rPr lang="de-DE" sz="2200" dirty="0"/>
              <a:t>E-Book Reader erschienen im Jahre 2000</a:t>
            </a:r>
          </a:p>
          <a:p>
            <a:endParaRPr lang="de-DE" sz="2200" dirty="0"/>
          </a:p>
          <a:p>
            <a:r>
              <a:rPr lang="de-DE" sz="2200" dirty="0"/>
              <a:t>Absatz</a:t>
            </a:r>
          </a:p>
          <a:p>
            <a:pPr marL="0" indent="0">
              <a:buNone/>
            </a:pPr>
            <a:r>
              <a:rPr lang="de-DE" sz="2200" dirty="0"/>
              <a:t>  2010                   2 Millionen</a:t>
            </a:r>
          </a:p>
          <a:p>
            <a:pPr marL="0" indent="0">
              <a:buNone/>
            </a:pPr>
            <a:r>
              <a:rPr lang="de-DE" sz="2200" dirty="0"/>
              <a:t>  2015                   27 Millionen </a:t>
            </a:r>
          </a:p>
          <a:p>
            <a:endParaRPr lang="de-DE" sz="2200" dirty="0"/>
          </a:p>
          <a:p>
            <a:r>
              <a:rPr lang="de-DE" sz="2200" dirty="0"/>
              <a:t>Trend auf dem Vormarsch</a:t>
            </a:r>
          </a:p>
          <a:p>
            <a:endParaRPr lang="de-DE" sz="2200" dirty="0"/>
          </a:p>
          <a:p>
            <a:r>
              <a:rPr lang="de-DE" sz="2200" dirty="0"/>
              <a:t>Gesamtumsatz auf dem Buchmarkt 5,4%</a:t>
            </a:r>
          </a:p>
        </p:txBody>
      </p:sp>
      <p:cxnSp>
        <p:nvCxnSpPr>
          <p:cNvPr id="4" name="Gerade Verbindung mit Pfeil 3"/>
          <p:cNvCxnSpPr/>
          <p:nvPr/>
        </p:nvCxnSpPr>
        <p:spPr>
          <a:xfrm flipV="1">
            <a:off x="6166419" y="1325217"/>
            <a:ext cx="569843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/>
          <p:cNvCxnSpPr/>
          <p:nvPr/>
        </p:nvCxnSpPr>
        <p:spPr>
          <a:xfrm>
            <a:off x="2602314" y="3916837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/>
          <p:cNvCxnSpPr/>
          <p:nvPr/>
        </p:nvCxnSpPr>
        <p:spPr>
          <a:xfrm>
            <a:off x="2602314" y="3438357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9376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49627" y="9071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E-Book</a:t>
            </a:r>
            <a:endParaRPr lang="de-DE" sz="2600" dirty="0"/>
          </a:p>
        </p:txBody>
      </p:sp>
      <p:graphicFrame>
        <p:nvGraphicFramePr>
          <p:cNvPr id="8" name="Inhaltsplatzhalt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8626591"/>
              </p:ext>
            </p:extLst>
          </p:nvPr>
        </p:nvGraphicFramePr>
        <p:xfrm>
          <a:off x="1484313" y="1843313"/>
          <a:ext cx="10018712" cy="3947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Gerade Verbindung mit Pfeil 5"/>
          <p:cNvCxnSpPr/>
          <p:nvPr/>
        </p:nvCxnSpPr>
        <p:spPr>
          <a:xfrm flipV="1">
            <a:off x="6166419" y="1298713"/>
            <a:ext cx="569843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25207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1700463"/>
            <a:ext cx="10018713" cy="4796590"/>
          </a:xfrm>
        </p:spPr>
        <p:txBody>
          <a:bodyPr/>
          <a:lstStyle/>
          <a:p>
            <a:r>
              <a:rPr lang="de-DE" dirty="0"/>
              <a:t>Viele seriöse Quellen </a:t>
            </a:r>
          </a:p>
          <a:p>
            <a:r>
              <a:rPr lang="de-DE" dirty="0"/>
              <a:t>Wissenschaftliche Arbeiten</a:t>
            </a:r>
          </a:p>
          <a:p>
            <a:r>
              <a:rPr lang="de-DE" dirty="0"/>
              <a:t>Aktualität</a:t>
            </a:r>
          </a:p>
          <a:p>
            <a:r>
              <a:rPr lang="de-DE" dirty="0"/>
              <a:t>Tief in die Materie einsteigen</a:t>
            </a:r>
          </a:p>
          <a:p>
            <a:r>
              <a:rPr lang="de-DE" dirty="0"/>
              <a:t>Lernvideos und Tutorials</a:t>
            </a:r>
          </a:p>
          <a:p>
            <a:r>
              <a:rPr lang="de-DE" dirty="0"/>
              <a:t>Gewichtsersparnis</a:t>
            </a:r>
          </a:p>
          <a:p>
            <a:r>
              <a:rPr lang="de-DE" dirty="0"/>
              <a:t>Abwechslungsreiches, </a:t>
            </a:r>
          </a:p>
          <a:p>
            <a:pPr marL="0" indent="0">
              <a:buNone/>
            </a:pPr>
            <a:r>
              <a:rPr lang="de-DE" dirty="0"/>
              <a:t>spielerisches Lernen durch Apps/Tool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Internet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Internet</a:t>
            </a:r>
            <a:endParaRPr lang="de-DE" sz="26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988" y="4450704"/>
            <a:ext cx="3230360" cy="215357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103" y="1486324"/>
            <a:ext cx="5980152" cy="3071604"/>
          </a:xfrm>
          <a:prstGeom prst="rect">
            <a:avLst/>
          </a:prstGeom>
        </p:spPr>
      </p:pic>
      <p:cxnSp>
        <p:nvCxnSpPr>
          <p:cNvPr id="7" name="Gerade Verbindung mit Pfeil 6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1312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1711355"/>
            <a:ext cx="10018713" cy="4079846"/>
          </a:xfrm>
        </p:spPr>
        <p:txBody>
          <a:bodyPr/>
          <a:lstStyle/>
          <a:p>
            <a:r>
              <a:rPr lang="de-DE" dirty="0"/>
              <a:t>Texte oft nicht objektiv genug</a:t>
            </a:r>
          </a:p>
          <a:p>
            <a:r>
              <a:rPr lang="de-DE" dirty="0"/>
              <a:t>Informationsüberflutung</a:t>
            </a:r>
          </a:p>
          <a:p>
            <a:r>
              <a:rPr lang="de-DE" dirty="0"/>
              <a:t>Nur Informationshäppchen</a:t>
            </a:r>
          </a:p>
          <a:p>
            <a:r>
              <a:rPr lang="de-DE" dirty="0"/>
              <a:t>Reizüberflutung, Ablenkungen</a:t>
            </a:r>
          </a:p>
          <a:p>
            <a:r>
              <a:rPr lang="de-DE" dirty="0"/>
              <a:t>Erfahrungswerte zeigen: Buch effektiver</a:t>
            </a:r>
          </a:p>
          <a:p>
            <a:r>
              <a:rPr lang="de-DE" dirty="0"/>
              <a:t>Nicht so einfach, seriöse von unseriösen Quellen zu unterscheiden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 Internet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2769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E-Books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9124476"/>
              </p:ext>
            </p:extLst>
          </p:nvPr>
        </p:nvGraphicFramePr>
        <p:xfrm>
          <a:off x="1551709" y="1792957"/>
          <a:ext cx="9617364" cy="46025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Gerade Verbindung mit Pfeil 5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3246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1" y="2232890"/>
            <a:ext cx="10018713" cy="3124201"/>
          </a:xfrm>
        </p:spPr>
        <p:txBody>
          <a:bodyPr/>
          <a:lstStyle/>
          <a:p>
            <a:r>
              <a:rPr lang="de-DE" dirty="0"/>
              <a:t>Platzsparend</a:t>
            </a:r>
          </a:p>
          <a:p>
            <a:r>
              <a:rPr lang="de-DE" dirty="0"/>
              <a:t>Geringeres Gewicht</a:t>
            </a:r>
          </a:p>
          <a:p>
            <a:r>
              <a:rPr lang="de-DE" dirty="0"/>
              <a:t>Unempfindlicher</a:t>
            </a:r>
          </a:p>
          <a:p>
            <a:r>
              <a:rPr lang="de-DE" dirty="0"/>
              <a:t>Neuerscheinungen als E-Book früher verfügbar</a:t>
            </a:r>
          </a:p>
          <a:p>
            <a:r>
              <a:rPr lang="de-DE" dirty="0"/>
              <a:t>Hilfreiche Features: Beleuchtung, Wörterbuch, Suchfunktion,</a:t>
            </a:r>
          </a:p>
          <a:p>
            <a:pPr marL="0" indent="0">
              <a:buNone/>
            </a:pPr>
            <a:r>
              <a:rPr lang="de-DE" dirty="0"/>
              <a:t>     Lesezeichen, </a:t>
            </a:r>
            <a:r>
              <a:rPr lang="de-DE" dirty="0" err="1"/>
              <a:t>uvm</a:t>
            </a:r>
            <a:r>
              <a:rPr lang="de-DE" dirty="0"/>
              <a:t>.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E-Book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999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E-Book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pic>
        <p:nvPicPr>
          <p:cNvPr id="5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977" y="1887893"/>
            <a:ext cx="8517132" cy="4272471"/>
          </a:xfrm>
        </p:spPr>
      </p:pic>
      <p:cxnSp>
        <p:nvCxnSpPr>
          <p:cNvPr id="7" name="Gerade Verbindung mit Pfeil 6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498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Bücher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591" y="1707426"/>
            <a:ext cx="4281876" cy="2877421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069" y="1583212"/>
            <a:ext cx="4287490" cy="2821167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7" name="Inhaltsplatzhalter 9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069" y="4360883"/>
            <a:ext cx="4287490" cy="2421941"/>
          </a:xfrm>
          <a:effectLst>
            <a:softEdge rad="76200"/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609" y="4404379"/>
            <a:ext cx="4347840" cy="2334950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10" name="Gerade Verbindung mit Pfeil 9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3763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554174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  </a:t>
            </a:r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305690"/>
              </p:ext>
            </p:extLst>
          </p:nvPr>
        </p:nvGraphicFramePr>
        <p:xfrm>
          <a:off x="1674218" y="2283471"/>
          <a:ext cx="8697686" cy="3491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8843">
                  <a:extLst>
                    <a:ext uri="{9D8B030D-6E8A-4147-A177-3AD203B41FA5}">
                      <a16:colId xmlns:a16="http://schemas.microsoft.com/office/drawing/2014/main" val="238879895"/>
                    </a:ext>
                  </a:extLst>
                </a:gridCol>
                <a:gridCol w="4348843">
                  <a:extLst>
                    <a:ext uri="{9D8B030D-6E8A-4147-A177-3AD203B41FA5}">
                      <a16:colId xmlns:a16="http://schemas.microsoft.com/office/drawing/2014/main" val="79224440"/>
                    </a:ext>
                  </a:extLst>
                </a:gridCol>
              </a:tblGrid>
              <a:tr h="644318">
                <a:tc>
                  <a:txBody>
                    <a:bodyPr/>
                    <a:lstStyle/>
                    <a:p>
                      <a:r>
                        <a:rPr lang="de-DE" dirty="0"/>
                        <a:t>Physische Medien (</a:t>
                      </a:r>
                      <a:r>
                        <a:rPr lang="de-DE" dirty="0" err="1"/>
                        <a:t>DVD´s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BD´s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Streaming Dienste (Amazon Video</a:t>
                      </a:r>
                      <a:r>
                        <a:rPr lang="de-DE" baseline="0" dirty="0"/>
                        <a:t>, </a:t>
                      </a:r>
                      <a:r>
                        <a:rPr lang="de-DE" baseline="0" dirty="0" err="1"/>
                        <a:t>Netflix</a:t>
                      </a:r>
                      <a:r>
                        <a:rPr lang="de-DE" baseline="0" dirty="0"/>
                        <a:t>)</a:t>
                      </a:r>
                      <a:endParaRPr lang="de-D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637280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Sinkender Umsatz wird erwartet</a:t>
                      </a:r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Boom</a:t>
                      </a:r>
                      <a:r>
                        <a:rPr lang="de-DE" baseline="0" dirty="0"/>
                        <a:t> im Jahre 2006</a:t>
                      </a:r>
                      <a:endParaRPr lang="de-DE" dirty="0"/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74782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Trend              zugunsten Streamingdiensten</a:t>
                      </a:r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PC/Laptop und Smart </a:t>
                      </a:r>
                      <a:r>
                        <a:rPr lang="de-DE" dirty="0" err="1"/>
                        <a:t>TV´s</a:t>
                      </a:r>
                      <a:r>
                        <a:rPr lang="de-DE" dirty="0"/>
                        <a:t>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0465369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r>
                        <a:rPr lang="de-DE" dirty="0"/>
                        <a:t>Rückgang von Videotheken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Beliebt</a:t>
                      </a:r>
                      <a:r>
                        <a:rPr lang="de-DE" baseline="0" dirty="0"/>
                        <a:t> bei der jüngeren Generation </a:t>
                      </a:r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074533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2015:</a:t>
                      </a:r>
                      <a:r>
                        <a:rPr lang="de-DE" baseline="0" dirty="0"/>
                        <a:t> BD 28,8 Mio.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aseline="0" dirty="0"/>
                        <a:t>            DVD 71,5 Mio.</a:t>
                      </a:r>
                      <a:endParaRPr lang="de-DE" dirty="0"/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2005 1      Mio.€       Umsatz  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2015 580 Mio. €      Umsatz</a:t>
                      </a:r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7952554"/>
                  </a:ext>
                </a:extLst>
              </a:tr>
            </a:tbl>
          </a:graphicData>
        </a:graphic>
      </p:graphicFrame>
      <p:cxnSp>
        <p:nvCxnSpPr>
          <p:cNvPr id="8" name="Gerade Verbindung mit Pfeil 7"/>
          <p:cNvCxnSpPr/>
          <p:nvPr/>
        </p:nvCxnSpPr>
        <p:spPr>
          <a:xfrm flipV="1">
            <a:off x="2396303" y="3758224"/>
            <a:ext cx="511110" cy="933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1576974" y="196369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Streaming Dienste</a:t>
            </a:r>
            <a:endParaRPr lang="de-DE" sz="2000" dirty="0"/>
          </a:p>
        </p:txBody>
      </p:sp>
      <p:cxnSp>
        <p:nvCxnSpPr>
          <p:cNvPr id="7" name="Gerade Verbindung mit Pfeil 6"/>
          <p:cNvCxnSpPr/>
          <p:nvPr/>
        </p:nvCxnSpPr>
        <p:spPr>
          <a:xfrm>
            <a:off x="5950225" y="1378225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0617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027095"/>
              </p:ext>
            </p:extLst>
          </p:nvPr>
        </p:nvGraphicFramePr>
        <p:xfrm>
          <a:off x="1484312" y="2088503"/>
          <a:ext cx="10018712" cy="312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18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Zeitung,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graphicFrame>
        <p:nvGraphicFramePr>
          <p:cNvPr id="5" name="Inhaltsplatzhalt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466542"/>
              </p:ext>
            </p:extLst>
          </p:nvPr>
        </p:nvGraphicFramePr>
        <p:xfrm>
          <a:off x="1484313" y="2043404"/>
          <a:ext cx="10018712" cy="4170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Gerade Verbindung mit Pfeil 3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603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graphicFrame>
        <p:nvGraphicFramePr>
          <p:cNvPr id="9" name="Inhaltsplatzhalt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7147196"/>
              </p:ext>
            </p:extLst>
          </p:nvPr>
        </p:nvGraphicFramePr>
        <p:xfrm>
          <a:off x="1484313" y="2088503"/>
          <a:ext cx="10018712" cy="312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Gerade Verbindung mit Pfeil 4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8022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Haltbarkeit</a:t>
            </a:r>
          </a:p>
          <a:p>
            <a:r>
              <a:rPr lang="de-DE" dirty="0"/>
              <a:t>Kapazität</a:t>
            </a:r>
          </a:p>
          <a:p>
            <a:r>
              <a:rPr lang="de-DE" dirty="0"/>
              <a:t>Kopierschutz</a:t>
            </a:r>
          </a:p>
          <a:p>
            <a:r>
              <a:rPr lang="de-DE" dirty="0"/>
              <a:t>Qualitätsverlust beim Kopieren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 von Datenträgern</a:t>
            </a:r>
            <a:br>
              <a:rPr lang="de-DE" dirty="0"/>
            </a:br>
            <a:r>
              <a:rPr lang="de-DE" sz="2000" dirty="0"/>
              <a:t>Datenträgern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07992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Inhaltsplatzhalt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738" y="2264660"/>
            <a:ext cx="8244554" cy="4183876"/>
          </a:xfrm>
          <a:prstGeom prst="rect">
            <a:avLst/>
          </a:prstGeom>
          <a:noFill/>
        </p:spPr>
      </p:pic>
      <p:cxnSp>
        <p:nvCxnSpPr>
          <p:cNvPr id="6" name="Gerade Verbindung mit Pfeil 5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0164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Kostengünstiger</a:t>
            </a:r>
          </a:p>
          <a:p>
            <a:r>
              <a:rPr lang="de-DE" dirty="0"/>
              <a:t>Senkt Piraterie</a:t>
            </a:r>
          </a:p>
          <a:p>
            <a:r>
              <a:rPr lang="de-DE" dirty="0"/>
              <a:t>Entdecken von neuer Musik, neuen Filmen</a:t>
            </a:r>
          </a:p>
          <a:p>
            <a:r>
              <a:rPr lang="de-DE" dirty="0"/>
              <a:t>Große Auswahl</a:t>
            </a:r>
          </a:p>
          <a:p>
            <a:r>
              <a:rPr lang="de-DE" dirty="0"/>
              <a:t>News 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Streaming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4781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208" y="1675492"/>
            <a:ext cx="4144364" cy="2329132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7162" y="4832513"/>
            <a:ext cx="2967367" cy="1946011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582" y="5057596"/>
            <a:ext cx="2748734" cy="1618916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415" y="1672582"/>
            <a:ext cx="2669069" cy="3159931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11" name="Gerade Verbindung mit Pfeil 10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2707" y="4004624"/>
            <a:ext cx="4007091" cy="2603119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634" y="1672582"/>
            <a:ext cx="2622421" cy="31469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804914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659" y="1633826"/>
            <a:ext cx="6340018" cy="5224174"/>
          </a:xfrm>
        </p:spPr>
      </p:pic>
      <p:cxnSp>
        <p:nvCxnSpPr>
          <p:cNvPr id="6" name="Gerade Verbindung mit Pfeil 5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603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Grafik 4" descr="C:\Users\jenif\AppData\Local\Microsoft\Windows\INetCacheContent.Word\14418095347_c227781ba5_o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87" y="1688713"/>
            <a:ext cx="7613985" cy="475874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cxnSp>
        <p:nvCxnSpPr>
          <p:cNvPr id="6" name="Gerade Verbindung mit Pfeil 5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9511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0300" y="1573315"/>
            <a:ext cx="7070737" cy="5048036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6" name="Gerade Verbindung mit Pfeil 5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8696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Diagramm 6"/>
          <p:cNvGraphicFramePr/>
          <p:nvPr>
            <p:extLst>
              <p:ext uri="{D42A27DB-BD31-4B8C-83A1-F6EECF244321}">
                <p14:modId xmlns:p14="http://schemas.microsoft.com/office/powerpoint/2010/main" val="2023392464"/>
              </p:ext>
            </p:extLst>
          </p:nvPr>
        </p:nvGraphicFramePr>
        <p:xfrm>
          <a:off x="1733146" y="1098821"/>
          <a:ext cx="9573846" cy="5492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212794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3048000" y="6550223"/>
            <a:ext cx="10747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http://static1.businessinsider.com/image/537e6397eab8ea0606f3b540-1200-900/2014_05_22_music.jpg</a:t>
            </a:r>
            <a:endParaRPr lang="de-DE" sz="1200" dirty="0"/>
          </a:p>
        </p:txBody>
      </p:sp>
      <p:graphicFrame>
        <p:nvGraphicFramePr>
          <p:cNvPr id="11" name="Diagramm 10"/>
          <p:cNvGraphicFramePr/>
          <p:nvPr>
            <p:extLst>
              <p:ext uri="{D42A27DB-BD31-4B8C-83A1-F6EECF244321}">
                <p14:modId xmlns:p14="http://schemas.microsoft.com/office/powerpoint/2010/main" val="2860496756"/>
              </p:ext>
            </p:extLst>
          </p:nvPr>
        </p:nvGraphicFramePr>
        <p:xfrm>
          <a:off x="2418530" y="1623060"/>
          <a:ext cx="3777554" cy="4377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Inhaltsplatzhalter 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6553694"/>
              </p:ext>
            </p:extLst>
          </p:nvPr>
        </p:nvGraphicFramePr>
        <p:xfrm>
          <a:off x="6400799" y="1774209"/>
          <a:ext cx="4326341" cy="4226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52113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74002" y="73026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Zeitung, Fernsehen, Radio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0248749"/>
              </p:ext>
            </p:extLst>
          </p:nvPr>
        </p:nvGraphicFramePr>
        <p:xfrm>
          <a:off x="1210386" y="1806310"/>
          <a:ext cx="5490029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4021822709"/>
              </p:ext>
            </p:extLst>
          </p:nvPr>
        </p:nvGraphicFramePr>
        <p:xfrm>
          <a:off x="6705599" y="1825625"/>
          <a:ext cx="5036458" cy="4312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" name="Gerade Verbindung mit Pfeil 5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0294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625442" y="6461840"/>
            <a:ext cx="8877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https://staticseekingalpha.a.ssl.fastly.net/uploads/2015/4/8/2432251-14285378648086321-Michael-Carter.png</a:t>
            </a:r>
            <a:endParaRPr lang="de-DE" sz="1200" dirty="0"/>
          </a:p>
        </p:txBody>
      </p:sp>
      <p:graphicFrame>
        <p:nvGraphicFramePr>
          <p:cNvPr id="10" name="Inhaltsplatzhalt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4597265"/>
              </p:ext>
            </p:extLst>
          </p:nvPr>
        </p:nvGraphicFramePr>
        <p:xfrm>
          <a:off x="2385461" y="1887893"/>
          <a:ext cx="7305726" cy="3667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769141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693" y="1887893"/>
            <a:ext cx="9587332" cy="2478081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370" y="4577773"/>
            <a:ext cx="1707801" cy="182792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383" y="4577773"/>
            <a:ext cx="1827922" cy="1827922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517" y="4577773"/>
            <a:ext cx="1789601" cy="1789601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330" y="4577773"/>
            <a:ext cx="1789601" cy="1789601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143" y="4577773"/>
            <a:ext cx="1789601" cy="178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517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ttp://www.faz.net/aktuell/wirtschaft/unternehmen/zeitungen-in-der-krise-medienwandel-und-internet-13089556.html</a:t>
            </a:r>
          </a:p>
          <a:p>
            <a:r>
              <a:rPr lang="de-DE" dirty="0"/>
              <a:t>http://www.muehldorf-tv.info/files/Webfernsehen/FIM_VorNach.html</a:t>
            </a:r>
          </a:p>
          <a:p>
            <a:r>
              <a:rPr lang="de-DE" dirty="0"/>
              <a:t>http://www.foerderland.de/digitale-wirtschaft/netzwertig/news/artikel/die-entscheidende-ursache-fuer-den-medienwandel-das-internet-ist-ueberlegen/</a:t>
            </a:r>
          </a:p>
          <a:p>
            <a:r>
              <a:rPr lang="de-DE" dirty="0"/>
              <a:t>https://www.welt.de/wirtschaft/webwelt/article158453964/Freenet-attackiert-Telekom-mit-Internet-Fernsehen.html</a:t>
            </a:r>
          </a:p>
          <a:p>
            <a:r>
              <a:rPr lang="de-DE" dirty="0"/>
              <a:t>http://www.iptv-anbieter.info/webradio/webradio-einfuehrung.html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2636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Gründe für Zeitungssterben</a:t>
            </a:r>
          </a:p>
          <a:p>
            <a:r>
              <a:rPr lang="de-DE" dirty="0"/>
              <a:t>Nachteile gedruckte Zeitungen</a:t>
            </a:r>
          </a:p>
          <a:p>
            <a:r>
              <a:rPr lang="de-DE" dirty="0"/>
              <a:t>Vorteil Online-Zeitungen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Zeitung,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8" name="Gerade Verbindung mit Pfeil 7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178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Seit dem Internet </a:t>
            </a:r>
            <a:r>
              <a:rPr lang="de-DE" dirty="0">
                <a:sym typeface="Wingdings" panose="05000000000000000000" pitchFamily="2" charset="2"/>
              </a:rPr>
              <a:t> Tempo Auflagen-, Anzeigenrückgangs beschleunigt</a:t>
            </a:r>
          </a:p>
          <a:p>
            <a:r>
              <a:rPr lang="de-DE" dirty="0">
                <a:sym typeface="Wingdings" panose="05000000000000000000" pitchFamily="2" charset="2"/>
              </a:rPr>
              <a:t>Innerhalb von 10 Jahren. Verkauf von Zeitungen um 6 Millionen geschrumpft</a:t>
            </a:r>
            <a:endParaRPr lang="de-DE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Zeitung,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535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Zeitungen lesen teurer, Informationen im Netz günstiger</a:t>
            </a:r>
          </a:p>
          <a:p>
            <a:r>
              <a:rPr lang="de-DE" dirty="0"/>
              <a:t>Umfang, Qualität, Leistungen gesenkt</a:t>
            </a:r>
          </a:p>
          <a:p>
            <a:r>
              <a:rPr lang="de-DE" dirty="0"/>
              <a:t>Kosten durch Druck und Vertrieb</a:t>
            </a:r>
          </a:p>
          <a:p>
            <a:r>
              <a:rPr lang="de-DE" dirty="0"/>
              <a:t>Hohe Kapital-, Personalkosten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Zeitung,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981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Online-Informationen: aktueller und jeder Zeit zu haben</a:t>
            </a:r>
          </a:p>
          <a:p>
            <a:r>
              <a:rPr lang="de-DE" dirty="0"/>
              <a:t>Webseiten ohne viel menschliche Arbeit</a:t>
            </a:r>
          </a:p>
          <a:p>
            <a:r>
              <a:rPr lang="de-DE" dirty="0"/>
              <a:t>Passen sich individuellen Bedürfnissen, Interessen an</a:t>
            </a:r>
          </a:p>
          <a:p>
            <a:r>
              <a:rPr lang="de-DE" dirty="0"/>
              <a:t>Einfacher, unauffälliger am Computer, als Zeitung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Zeitung,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4913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0</TotalTime>
  <Words>615</Words>
  <Application>Microsoft Office PowerPoint</Application>
  <PresentationFormat>Breitbild</PresentationFormat>
  <Paragraphs>222</Paragraphs>
  <Slides>52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52</vt:i4>
      </vt:variant>
    </vt:vector>
  </HeadingPairs>
  <TitlesOfParts>
    <vt:vector size="56" baseType="lpstr">
      <vt:lpstr>Arial</vt:lpstr>
      <vt:lpstr>Corbel</vt:lpstr>
      <vt:lpstr>Wingdings</vt:lpstr>
      <vt:lpstr>Parallax</vt:lpstr>
      <vt:lpstr>Medienwandel im 21.Jahrhundert  Eine Bestandsaufnahme</vt:lpstr>
      <vt:lpstr>Themen</vt:lpstr>
      <vt:lpstr>Überblick </vt:lpstr>
      <vt:lpstr>Mediennutzung aktuell Zeitung, Fernsehen, Radio                Internet</vt:lpstr>
      <vt:lpstr>Mediennutzung aktuell Zeitung, Fernsehen, Radio 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Fernsehen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Radio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Buch               E-Book</vt:lpstr>
      <vt:lpstr>Mediennutzung aktuell Buch               E-Book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Mediennutzung aktuell Datenträger                 Streaming Dienste</vt:lpstr>
      <vt:lpstr>Mediennutzung aktuell Datenträger                  Streaming Dienste</vt:lpstr>
      <vt:lpstr>Mediennutzung aktuell Datenträger                  Streaming Dienste</vt:lpstr>
      <vt:lpstr>Nachteile von Datenträgern Datenträgern                  Streaming Dienste</vt:lpstr>
      <vt:lpstr>Nachteile von Datenträgern Datenträger                  Streaming Dienste</vt:lpstr>
      <vt:lpstr>Vorteile von Streaming Datenträger                  Streaming Dienste</vt:lpstr>
      <vt:lpstr>Vorteile von Datenträgern Datenträger                  Streaming Dienste</vt:lpstr>
      <vt:lpstr>Vorteile von Datenträgern Datenträger                  Streaming Dienste</vt:lpstr>
      <vt:lpstr>Vorteile von Datenträgern Datenträger                  Streaming Dienste</vt:lpstr>
      <vt:lpstr>Vorteile von Datenträgern Datenträger                  Streaming Dienste</vt:lpstr>
      <vt:lpstr>Probleme von Streamingdiensten Datenträger                  Streaming Dienste</vt:lpstr>
      <vt:lpstr>Probleme von Streamingdiensten Datenträger                  Streaming Dienste</vt:lpstr>
      <vt:lpstr>Probleme von Streamingdiensten Datenträger                  Streaming Dienste</vt:lpstr>
      <vt:lpstr>Probleme von Streamingdiensten Datenträger                  Streaming Dienste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Medienwandel im 21. Jahrhundert</dc:title>
  <dc:creator>Sean Gocks</dc:creator>
  <cp:lastModifiedBy>Jenny</cp:lastModifiedBy>
  <cp:revision>102</cp:revision>
  <dcterms:created xsi:type="dcterms:W3CDTF">2016-11-04T12:23:45Z</dcterms:created>
  <dcterms:modified xsi:type="dcterms:W3CDTF">2016-11-18T18:28:57Z</dcterms:modified>
</cp:coreProperties>
</file>